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65" r:id="rId2"/>
    <p:sldId id="669" r:id="rId3"/>
    <p:sldId id="674" r:id="rId4"/>
    <p:sldId id="667" r:id="rId5"/>
    <p:sldId id="670" r:id="rId6"/>
    <p:sldId id="671" r:id="rId7"/>
    <p:sldId id="675" r:id="rId8"/>
    <p:sldId id="677" r:id="rId9"/>
    <p:sldId id="666" r:id="rId10"/>
    <p:sldId id="668" r:id="rId11"/>
    <p:sldId id="673" r:id="rId12"/>
    <p:sldId id="676" r:id="rId13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CC"/>
    <a:srgbClr val="FF66FF"/>
    <a:srgbClr val="055B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ED207B53-1228-4F92-850E-65DCDF536A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EDD66AE2-484E-46AC-A936-4B04AE548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F4471365-21A0-44D4-A3D2-444675E59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8DF09F4C-EB6A-4BB3-8507-A3AA20DCE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0965B56B-E1D6-46EC-996F-90E35D2BE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052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47C2D69-7FB6-4677-8A9B-4BBD46427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2219ED66-6B48-40AA-823C-F772AD676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0DDC05BA-9D50-4E0F-921F-A04F05D3F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9DB4BA9A-61E2-43FE-BE82-B37C4C7F0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3162D66B-B641-40EE-B29A-F12F128C4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90087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>
            <a:extLst>
              <a:ext uri="{FF2B5EF4-FFF2-40B4-BE49-F238E27FC236}">
                <a16:creationId xmlns:a16="http://schemas.microsoft.com/office/drawing/2014/main" id="{3080018D-5648-4989-B828-313DB34CFC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03754450-8A13-4424-8D57-5F25984B9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3C2EB35D-8695-4572-B2BF-2DB04DA7A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9C23D912-A624-49D0-91EF-403B87B30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93EF48B1-4410-4F7D-B161-ED8265EF3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0532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04B6F99F-9B5A-4C5E-BC93-52D52C16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1206A9D6-CB71-4350-8592-F0C7ACB11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FE4AE11C-C98F-4B7F-947F-347D200FD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5BFAE3AA-7741-4534-B46D-D2A026DB6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803FDF89-6E99-4E9B-B7C1-FD15259E2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4218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1DB7C064-6B50-4A6A-A20E-44D69DF1B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7F48AAA2-356F-4C0B-9732-E033B3693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BBA902C6-8DF0-4D1F-8407-6840BDBC5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D201A838-27AD-4113-B817-BA0E8F22E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FD9BCDBE-D275-456D-A75B-16A3CEC77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81468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FF02F9EB-4244-4629-A7E3-5DEDF94C3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B800956-07BC-4F7F-B0D2-1694235F88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F4005809-397D-449F-98CF-06919C5E0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8184F3FC-6658-44B6-B035-EADEC4314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6AE348A3-965B-420F-BD04-81B6741B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B8D38F2D-5AD1-43C6-BE01-09A3CC063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974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79148725-266D-499E-9000-B75B2FBDD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58411AD1-ACF1-4E88-8240-3B50B489C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562AA6C0-0B47-4437-A46B-8484DC5E3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62F67D00-3EAB-412C-8F39-6B77844208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>
            <a:extLst>
              <a:ext uri="{FF2B5EF4-FFF2-40B4-BE49-F238E27FC236}">
                <a16:creationId xmlns:a16="http://schemas.microsoft.com/office/drawing/2014/main" id="{04A1D3BD-E410-42C9-A0D9-3787C1933D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>
            <a:extLst>
              <a:ext uri="{FF2B5EF4-FFF2-40B4-BE49-F238E27FC236}">
                <a16:creationId xmlns:a16="http://schemas.microsoft.com/office/drawing/2014/main" id="{943DCBF8-3DFD-4FFF-BFE8-3ED3F3080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8" name="ตัวแทนท้ายกระดาษ 7">
            <a:extLst>
              <a:ext uri="{FF2B5EF4-FFF2-40B4-BE49-F238E27FC236}">
                <a16:creationId xmlns:a16="http://schemas.microsoft.com/office/drawing/2014/main" id="{4D60B5D9-CFDE-488D-8500-C0C3EF59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>
            <a:extLst>
              <a:ext uri="{FF2B5EF4-FFF2-40B4-BE49-F238E27FC236}">
                <a16:creationId xmlns:a16="http://schemas.microsoft.com/office/drawing/2014/main" id="{617C1978-6CBA-4E6B-9DF4-F38D0752C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05863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9AE8D7B4-EEF1-4B73-A93B-F2018D535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952FB21E-8322-4840-8E05-1F9473519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id="{6B8C11C9-7DCA-4414-B0D8-F51ACCFC4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615055DE-51FA-413F-AC59-975D483B0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492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>
            <a:extLst>
              <a:ext uri="{FF2B5EF4-FFF2-40B4-BE49-F238E27FC236}">
                <a16:creationId xmlns:a16="http://schemas.microsoft.com/office/drawing/2014/main" id="{EFB255F8-76B9-4F09-9FAA-DFA2535C2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3" name="ตัวแทนท้ายกระดาษ 2">
            <a:extLst>
              <a:ext uri="{FF2B5EF4-FFF2-40B4-BE49-F238E27FC236}">
                <a16:creationId xmlns:a16="http://schemas.microsoft.com/office/drawing/2014/main" id="{3AD30A61-2442-469F-BD1B-94CE83EA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10C51C65-3467-4766-A06F-33A4C6D12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2999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B637EBAD-232D-41CB-B843-CE9228DD7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79D58B0C-3E67-41A7-95D0-6C91AF749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99E6D7F6-5C09-4456-B224-D936DEC193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37FE997E-D935-4512-9520-06547C2C8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F38B7FA0-652C-474F-8648-020B48741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DD540A1E-3C42-4D5C-9303-91FECACB3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7071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E89D1B94-2F6F-4033-B046-AC06748DA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รูปภาพ 2">
            <a:extLst>
              <a:ext uri="{FF2B5EF4-FFF2-40B4-BE49-F238E27FC236}">
                <a16:creationId xmlns:a16="http://schemas.microsoft.com/office/drawing/2014/main" id="{14081B02-FFDA-4860-9900-FDD2D164F7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B6DC57ED-B7C9-47FA-A2B7-947AB06F0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03800DF0-8423-4A94-B4B5-97D9251DB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0320CCF6-55C8-42B5-AC5A-7970853A8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17F15763-A4C7-4665-ACDB-30EE7E937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86305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>
            <a:extLst>
              <a:ext uri="{FF2B5EF4-FFF2-40B4-BE49-F238E27FC236}">
                <a16:creationId xmlns:a16="http://schemas.microsoft.com/office/drawing/2014/main" id="{B0597075-8A5A-4849-B34A-DA8438AE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0063BFE0-0168-4E55-8DFB-784E43A88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392D0508-B20D-4374-BAE5-A489609CEC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C86DA-8E7A-4119-89D7-3654105BA041}" type="datetimeFigureOut">
              <a:rPr lang="th-TH" smtClean="0"/>
              <a:t>28/01/63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73FF4223-23BD-4DFF-84B5-A533EB285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CF802862-7DA9-4006-B5E8-A4F02C27A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76CAD-2E93-49E3-AACA-78B6F45FE9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0062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>
            <a:extLst>
              <a:ext uri="{FF2B5EF4-FFF2-40B4-BE49-F238E27FC236}">
                <a16:creationId xmlns:a16="http://schemas.microsoft.com/office/drawing/2014/main" id="{033321D1-5153-4DB2-8CA2-A6D0EDA9B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6" t="36906" r="6145" b="11166"/>
          <a:stretch>
            <a:fillRect/>
          </a:stretch>
        </p:blipFill>
        <p:spPr bwMode="auto">
          <a:xfrm>
            <a:off x="9361488" y="5516563"/>
            <a:ext cx="1258887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787" name="AutoShape 6">
            <a:extLst>
              <a:ext uri="{FF2B5EF4-FFF2-40B4-BE49-F238E27FC236}">
                <a16:creationId xmlns:a16="http://schemas.microsoft.com/office/drawing/2014/main" id="{AADD2DD1-26C1-4131-AE7E-5C5304A475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052513"/>
            <a:ext cx="8520112" cy="4249737"/>
          </a:xfrm>
          <a:prstGeom prst="wedgeRoundRectCallout">
            <a:avLst>
              <a:gd name="adj1" fmla="val 39176"/>
              <a:gd name="adj2" fmla="val 55903"/>
              <a:gd name="adj3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FFD5DE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FF3300">
                <a:alpha val="50000"/>
              </a:srgbClr>
            </a:outerShdw>
          </a:effec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7300" b="1" dirty="0">
              <a:solidFill>
                <a:srgbClr val="000000"/>
              </a:solidFill>
              <a:latin typeface="Kartika" panose="02020503030404060203" pitchFamily="18" charset="0"/>
              <a:cs typeface="KodchiangUPC" panose="02020603050405020304" pitchFamily="18" charset="-34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h-TH" altLang="th-TH" sz="8800" b="1" dirty="0">
                <a:solidFill>
                  <a:srgbClr val="000000"/>
                </a:solidFill>
                <a:latin typeface="Kartika" panose="02020503030404060203" pitchFamily="18" charset="0"/>
                <a:cs typeface="Kartika" panose="02020503030404060203" pitchFamily="18" charset="0"/>
              </a:rPr>
              <a:t>ถาม - ตอบ</a:t>
            </a:r>
            <a:endParaRPr lang="en-GB" altLang="th-TH" sz="8800" b="1" dirty="0">
              <a:solidFill>
                <a:srgbClr val="000000"/>
              </a:solidFill>
              <a:latin typeface="Kartika" panose="02020503030404060203" pitchFamily="18" charset="0"/>
              <a:cs typeface="Kartika" panose="02020503030404060203" pitchFamily="18" charset="0"/>
            </a:endParaRPr>
          </a:p>
        </p:txBody>
      </p:sp>
      <p:pic>
        <p:nvPicPr>
          <p:cNvPr id="2" name="รูปภาพ 1">
            <a:extLst>
              <a:ext uri="{FF2B5EF4-FFF2-40B4-BE49-F238E27FC236}">
                <a16:creationId xmlns:a16="http://schemas.microsoft.com/office/drawing/2014/main" id="{A80DE6F4-47E0-478E-8B2E-F2B3AA99D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696" y="4614674"/>
            <a:ext cx="1258887" cy="1803777"/>
          </a:xfrm>
          <a:prstGeom prst="rect">
            <a:avLst/>
          </a:prstGeom>
        </p:spPr>
      </p:pic>
      <p:pic>
        <p:nvPicPr>
          <p:cNvPr id="3" name="รูปภาพ 2">
            <a:extLst>
              <a:ext uri="{FF2B5EF4-FFF2-40B4-BE49-F238E27FC236}">
                <a16:creationId xmlns:a16="http://schemas.microsoft.com/office/drawing/2014/main" id="{2C6C8BA1-8565-4C5A-8774-DFF930322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8779" y="4287446"/>
            <a:ext cx="5127180" cy="1048603"/>
          </a:xfrm>
          <a:prstGeom prst="rect">
            <a:avLst/>
          </a:prstGeom>
        </p:spPr>
      </p:pic>
      <p:pic>
        <p:nvPicPr>
          <p:cNvPr id="6" name="Picture 15" descr="i-535">
            <a:extLst>
              <a:ext uri="{FF2B5EF4-FFF2-40B4-BE49-F238E27FC236}">
                <a16:creationId xmlns:a16="http://schemas.microsoft.com/office/drawing/2014/main" id="{DCC38D1B-00F2-4072-86BF-104DE9AB33B6}"/>
              </a:ext>
            </a:extLst>
          </p:cNvPr>
          <p:cNvPicPr/>
          <p:nvPr/>
        </p:nvPicPr>
        <p:blipFill>
          <a:blip r:embed="rId5" cstate="print"/>
          <a:srcRect r="62384" b="-13023"/>
          <a:stretch>
            <a:fillRect/>
          </a:stretch>
        </p:blipFill>
        <p:spPr bwMode="auto">
          <a:xfrm>
            <a:off x="3688779" y="5955616"/>
            <a:ext cx="4490902" cy="462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523" y="730024"/>
            <a:ext cx="10893831" cy="16927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endParaRPr lang="th-TH" b="1" dirty="0">
              <a:solidFill>
                <a:srgbClr val="0505CB"/>
              </a:solidFill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  </a:t>
            </a: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	</a:t>
            </a:r>
            <a:r>
              <a:rPr lang="th-TH" b="1" dirty="0">
                <a:solidFill>
                  <a:srgbClr val="0000FF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: กรณีผู้จัดฝึกอบรมไม่จัดที่พัก สามารถเบิกค่าเช่าที่พักแบบเหมาจ่ายได้หรือไม่</a:t>
            </a:r>
            <a:r>
              <a:rPr lang="en-US" b="1" dirty="0">
                <a:solidFill>
                  <a:srgbClr val="0000FF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? </a:t>
            </a:r>
          </a:p>
          <a:p>
            <a:pPr>
              <a:spcBef>
                <a:spcPct val="0"/>
              </a:spcBef>
              <a:buNone/>
            </a:pPr>
            <a:endParaRPr lang="th-TH" altLang="th-TH" sz="4000" b="1" dirty="0">
              <a:solidFill>
                <a:srgbClr val="FF0066"/>
              </a:solidFill>
              <a:latin typeface="Angsana New" panose="02020603050405020304" pitchFamily="18" charset="-34"/>
              <a:cs typeface="KodchiangUPC" panose="02020603050405020304" pitchFamily="18" charset="-34"/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524" y="3223684"/>
            <a:ext cx="10893832" cy="17666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</a:t>
            </a:r>
            <a:r>
              <a:rPr lang="th-TH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</a:t>
            </a:r>
            <a:r>
              <a:rPr lang="en-US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: </a:t>
            </a: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เบิกไม่ได้  การเบิกค่าเช่าที่พักให้เกิดได้เท่าที่จ่ายจริง แต่ไม่เกินอัตราที่กำหนด   กรณีเข้า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รับการอบรม สัมมนาพร้อมกันหลายคน ให้พักรวมกันตั้งแต่ 2 คนขึ้นไปโดยให้พักห้องพักคู่ 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เว้นแต่กรณีไม่เหมาะสม หรือมีเหตุจำเป็นไม่อาจพักรวมกับผู้อื่นได้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45A2D9-73F3-4483-A3C5-91EA6127617C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3625" y="53470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E97F57A1-284A-4B08-B0FD-2E6378A22519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5226" y="53721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E7159F65-9D4A-4520-BB59-E9B7BD47AE39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7511" y="53721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77CEA68E-1493-4789-8663-7CC186FA23C7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2633" y="53470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320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523" y="357486"/>
            <a:ext cx="10841581" cy="1077218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	: โครงการฝึกอบรมระยะเวลา 3 วัน ถ้าผู้จัดจัดที่พักให้แต่ผู้เข้าอบรมไม่ประสงค์ที่จะเข้า </a:t>
            </a:r>
          </a:p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           พัก เลือกที่จะเดินทางไป-กลับทุกวัน ผู้จัดเบิกค่ารถประจำทางและเบี้ยเลี้ยงให้ได้หรือไม่</a:t>
            </a: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72" y="1755333"/>
            <a:ext cx="10893832" cy="11757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: ให้เบิกค่าพาหนะเดินทางไป-กลับได้ และถ้านับเวลาเดินทางแต่ละวันได้เกิน 12 ชม. ก็ให้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 เบิกเบี้ยเลี้ยงได้โดยต้องหักมื้ออาหารที่ผู้จัดได้จัดให้ออกด้วย</a:t>
            </a:r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5AE6BCB4-C057-4138-A297-A48FEA5B1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867" y="3313606"/>
            <a:ext cx="10893832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	: การจัดฝึกอบรมผู้จัดจะเชิญข้าราชการในสังกัดซึ่งอยู่ระหว่างการลาศึกษาต่อมาเป็น</a:t>
            </a:r>
          </a:p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           วิทยากร สามารถเบิกค่าใช้จ่ายในการเดินทางได้หรือไม่</a:t>
            </a: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B3EE3490-F3DC-4537-9258-8D889DEAB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867" y="4745569"/>
            <a:ext cx="10893832" cy="17666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	: ไม่สามารถเบิกค่าใช้จ่าย</a:t>
            </a:r>
            <a:r>
              <a:rPr lang="th-TH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ใดๆ</a:t>
            </a: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ได้ แม้ผู้บังคับบัญชาจะมีคำสั่งให้เข้าร่วมประชุมหรือ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เดินทางไปราชการ ก็ไม่ถือว่าข้าราชการผู้นั้นกลับเข้าปฏิบัติหน้าที่ราชการ ตามหนังสือที่ 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กค 0526.5/3032 </a:t>
            </a:r>
            <a:r>
              <a:rPr lang="th-TH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ลว</a:t>
            </a: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18 เม.ย.39</a:t>
            </a:r>
          </a:p>
        </p:txBody>
      </p:sp>
    </p:spTree>
    <p:extLst>
      <p:ext uri="{BB962C8B-B14F-4D97-AF65-F5344CB8AC3E}">
        <p14:creationId xmlns:p14="http://schemas.microsoft.com/office/powerpoint/2010/main" val="48070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3">
            <a:extLst>
              <a:ext uri="{FF2B5EF4-FFF2-40B4-BE49-F238E27FC236}">
                <a16:creationId xmlns:a16="http://schemas.microsoft.com/office/drawing/2014/main" id="{5AE6BCB4-C057-4138-A297-A48FEA5B1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73" y="1059443"/>
            <a:ext cx="10854643" cy="1077218"/>
          </a:xfrm>
          <a:prstGeom prst="rect">
            <a:avLst/>
          </a:prstGeom>
          <a:solidFill>
            <a:srgbClr val="FF66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solidFill>
                  <a:schemeClr val="bg1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	: โครงการฝึกอบรมบุคคลภายนอก ผู้จัดไม่ได้จัดพาหนะให้ ผู้เข้าอบรมจะเบิกค่าพาหนะ</a:t>
            </a:r>
          </a:p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            โดยสารเครื่องบินได้หรือไม่</a:t>
            </a: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B3EE3490-F3DC-4537-9258-8D889DEAB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73" y="2732037"/>
            <a:ext cx="10893832" cy="2585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	: การเบิกค่าพาหนะ เบิกได้ ดังนี้</a:t>
            </a:r>
          </a:p>
          <a:p>
            <a:pPr>
              <a:spcAft>
                <a:spcPts val="0"/>
              </a:spcAft>
              <a:buNone/>
            </a:pPr>
            <a:r>
              <a:rPr lang="th-TH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  - ผู้เข้าอบรมเป็นบุคลากรของรัฐ เบิกได้ตามหลักเกณฑ์และวิธีการที่กำหนดไว้ในพระราชกฤษฎีกาค่าใช้จ่ายในการเดินทางไปราชการ</a:t>
            </a:r>
          </a:p>
          <a:p>
            <a:pPr>
              <a:spcAft>
                <a:spcPts val="0"/>
              </a:spcAft>
              <a:buNone/>
            </a:pPr>
            <a:r>
              <a:rPr lang="th-TH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 - ผู้เข้าอบรมมิใช่บุคลากรของรัฐ ให้เบิกตามสิทธิของข้าราชการตำแหน่งประเภททั่วไป</a:t>
            </a:r>
            <a:r>
              <a:rPr lang="th-TH" sz="3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ระดับปฏิบัติงาน</a:t>
            </a:r>
          </a:p>
        </p:txBody>
      </p:sp>
      <p:pic>
        <p:nvPicPr>
          <p:cNvPr id="2" name="รูปภาพ 1">
            <a:extLst>
              <a:ext uri="{FF2B5EF4-FFF2-40B4-BE49-F238E27FC236}">
                <a16:creationId xmlns:a16="http://schemas.microsoft.com/office/drawing/2014/main" id="{FE080CEA-D3F6-4D96-AAE9-D22FA63E0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5796" y="6033664"/>
            <a:ext cx="841321" cy="804742"/>
          </a:xfrm>
          <a:prstGeom prst="rect">
            <a:avLst/>
          </a:prstGeom>
        </p:spPr>
      </p:pic>
      <p:pic>
        <p:nvPicPr>
          <p:cNvPr id="9" name="รูปภาพ 8">
            <a:extLst>
              <a:ext uri="{FF2B5EF4-FFF2-40B4-BE49-F238E27FC236}">
                <a16:creationId xmlns:a16="http://schemas.microsoft.com/office/drawing/2014/main" id="{120F96B9-E991-4480-B083-CC8AFF973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880" y="5789803"/>
            <a:ext cx="5127180" cy="1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85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756" y="456070"/>
            <a:ext cx="10710952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solidFill>
                  <a:srgbClr val="FF0000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	: ในโครงการฝึกอบรมได้อนุมัติค่าใช้จ่ายการฝึกอบรมไว้ โดยขออนุมัติเป็นค่าวัสดุ 5 รายการ และขอถั่วจ่ายทุกรายการ ภายหลังมีความจำเป็นต้องใช้วัสดุที่ไม่ได้ขออนุมัติไว้ จะเบิกจ่ายได้หรือไม่</a:t>
            </a:r>
            <a:endParaRPr lang="th-TH" altLang="th-TH" sz="4000" b="1" dirty="0">
              <a:solidFill>
                <a:srgbClr val="FF0066"/>
              </a:solidFill>
              <a:latin typeface="Angsana New" panose="02020603050405020304" pitchFamily="18" charset="-34"/>
              <a:cs typeface="KodchiangUPC" panose="02020603050405020304" pitchFamily="18" charset="-34"/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316" y="2505670"/>
            <a:ext cx="10893832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spcAft>
                <a:spcPts val="0"/>
              </a:spcAft>
              <a:buNone/>
            </a:pPr>
            <a:r>
              <a:rPr lang="th-TH" altLang="th-TH" sz="3000" b="1" dirty="0">
                <a:sym typeface="Wingdings" panose="05000000000000000000" pitchFamily="2" charset="2"/>
              </a:rPr>
              <a:t>ตอบ	: ต้องขออนุมัติเพิ่มเติมก่อน จึงจะเบิกจ่ายได้ ทั้งนี้ต้องอยู่ภายในวงเงินที่ได้รับอนุมัติตามโครงการ</a:t>
            </a:r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102FF67D-B02E-4B69-86DD-D646D1BC8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756" y="3539608"/>
            <a:ext cx="10710952" cy="1077218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solidFill>
                  <a:schemeClr val="bg1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	: กรณีไม่ได้ขออนุมัติค่าใช้จ่ายในการติดต่อสื่อสารไว้ แต่มีความจำเป็นต้องดำเนินการไปก่อนจะสามารถขอเบิกได้หรือไม่</a:t>
            </a:r>
            <a:endParaRPr lang="th-TH" altLang="th-TH" sz="4000" b="1" dirty="0">
              <a:solidFill>
                <a:schemeClr val="bg1"/>
              </a:solidFill>
              <a:latin typeface="Angsana New" panose="02020603050405020304" pitchFamily="18" charset="-34"/>
              <a:cs typeface="KodchiangUPC" panose="02020603050405020304" pitchFamily="18" charset="-34"/>
            </a:endParaRP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2E1A26C7-F553-44FD-9E35-971A8C0BA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084" y="5366436"/>
            <a:ext cx="10893832" cy="553998"/>
          </a:xfrm>
          <a:prstGeom prst="rect">
            <a:avLst/>
          </a:prstGeom>
          <a:solidFill>
            <a:srgbClr val="FF66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spcAft>
                <a:spcPts val="0"/>
              </a:spcAft>
              <a:buNone/>
            </a:pPr>
            <a:r>
              <a:rPr lang="th-TH" altLang="th-TH" sz="3000" b="1" dirty="0">
                <a:sym typeface="Wingdings" panose="05000000000000000000" pitchFamily="2" charset="2"/>
              </a:rPr>
              <a:t>ตอบ	: ในกรณีที่มีเงินงบประมาณโครงการคงเหลือ ให้ขออนุมัติเพิ่มเติมก่อนจึงจะเบิกได้</a:t>
            </a:r>
          </a:p>
        </p:txBody>
      </p:sp>
    </p:spTree>
    <p:extLst>
      <p:ext uri="{BB962C8B-B14F-4D97-AF65-F5344CB8AC3E}">
        <p14:creationId xmlns:p14="http://schemas.microsoft.com/office/powerpoint/2010/main" val="120842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73" y="194722"/>
            <a:ext cx="10893832" cy="24006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spcBef>
                <a:spcPct val="0"/>
              </a:spcBef>
              <a:buNone/>
            </a:pPr>
            <a:r>
              <a:rPr lang="th-TH" sz="3000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sz="3000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	: พนักงานขับรถยนต์ที่ไม่ได้ถูกมอบมาย หรือแต่งตั้งให้เป็นเจ้าหน้าที่ในโครงการฝึกอบรมในขั้นตอนการขออนุมัติโครงการฝึกอบรม และไม่ได้ประมาณการค่าใช้จ่ายของพนักงานขับรถยนต์ดังกล่าวไว้ในการขออนุมัติงบประมาณโครงการฯ แต่ได้รับอนุมัติให้ไปปฏิบัติราชการตามหน้าที่ความรับผิดชอบปกติโดยการขับรถยนต์ราชการเพื่อรับส่งเจ้าหน้าที่ผู้จัดฝึกอบรม รับส่งประธาน แขกผู้มีเกียรติ วิทยากร ผู้เข้ารับการฝึกอบรม และผู้สังเกตการณ์ เบิกที่พักเหมาจ่ายได้หรือไม่</a:t>
            </a:r>
            <a:endParaRPr lang="th-TH" altLang="th-TH" sz="3000" b="1" dirty="0">
              <a:solidFill>
                <a:srgbClr val="FF0066"/>
              </a:solidFill>
              <a:latin typeface="Angsana New" panose="02020603050405020304" pitchFamily="18" charset="-34"/>
              <a:cs typeface="KodchiangUPC" panose="02020603050405020304" pitchFamily="18" charset="-34"/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73" y="2814287"/>
            <a:ext cx="10893832" cy="37856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spcAft>
                <a:spcPts val="0"/>
              </a:spcAft>
              <a:buNone/>
            </a:pPr>
            <a:r>
              <a:rPr lang="th-TH" sz="3000" b="1" dirty="0">
                <a:solidFill>
                  <a:srgbClr val="00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: ตามระเบียบฯ ฝึกอบรม ข้อ 4 กำหนดนิยามคำว่า “เจ้าหน้าที่” หมายความว่า บุคลากรของรัฐที่ได้รับมอบหมายให้ปฏิบัติงานตามระเบียบนี้ และให้หมายความรวมถึงบุคคลอื่นที่ได้รับแต่งตั้งให้ปฏิบัติงานและเจ้าหน้าที่รักษาความปลอดภัยด้วย ประกอบกับข้อ 10 กำหนดให้บุคคลที่เบิกค่าใช้จ่ายในการฝึกอบรมตามระเบียบนี้ได้แก่ ประธาน แขกผู้มีเกียรติ ผู้ติดตาม เจ้าหน้าที่ วิทยากร ผู้เข้ารับการฝึกอบรม และผู้สังเกตการณ์  ดังนั้น พนักงานขับรถยนต์ซึ่งได้รับอนุมัติให้ไปปฏิบัติราชการเพื่อทำหน้าที่ขับรถยนต์ราชการ รับ - ส่ง จนท. ผู้จัดการฝึกอบรม ประธานในพิธีเปิด-ปิด จึงเป็นเจ้าที่ตามคำนิยามตามระเบียบฯ ฝึกอบรม ข้อ 4 โดยการเบิกค่าใช้จ่ายของพนักงานขับรถยนต์ต้องถือปฏิบัติตามระเบียบฯ ฝึกอบรม</a:t>
            </a:r>
          </a:p>
        </p:txBody>
      </p:sp>
    </p:spTree>
    <p:extLst>
      <p:ext uri="{BB962C8B-B14F-4D97-AF65-F5344CB8AC3E}">
        <p14:creationId xmlns:p14="http://schemas.microsoft.com/office/powerpoint/2010/main" val="107963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524" y="599396"/>
            <a:ext cx="10893832" cy="120032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th-TH" b="1" dirty="0">
                <a:solidFill>
                  <a:srgbClr val="0000FF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โครงการจัดอบรมที่ผู้จัดรับผิดชอบค่าใช้จ่ายในการฝึกอบรมทั้งหมดแล้ว หากผู้เข้าอบรม</a:t>
            </a:r>
          </a:p>
          <a:p>
            <a:pPr>
              <a:spcBef>
                <a:spcPct val="0"/>
              </a:spcBef>
              <a:buNone/>
            </a:pPr>
            <a:r>
              <a:rPr lang="th-TH" b="1" dirty="0">
                <a:solidFill>
                  <a:srgbClr val="0000FF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          ประสงค์จะ</a:t>
            </a:r>
            <a:r>
              <a:rPr lang="th-TH" b="1" dirty="0">
                <a:solidFill>
                  <a:srgbClr val="FF3399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เบิกค่าที่พักจากต้นสังกัดได้หรือไม่ </a:t>
            </a:r>
            <a:r>
              <a:rPr lang="en-US" b="1" dirty="0">
                <a:solidFill>
                  <a:srgbClr val="0000FF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? </a:t>
            </a:r>
          </a:p>
          <a:p>
            <a:pPr>
              <a:spcBef>
                <a:spcPct val="0"/>
              </a:spcBef>
              <a:buNone/>
            </a:pPr>
            <a:endParaRPr lang="th-TH" altLang="th-TH" sz="800" b="1" dirty="0">
              <a:solidFill>
                <a:srgbClr val="FF0066"/>
              </a:solidFill>
              <a:latin typeface="Angsana New" panose="02020603050405020304" pitchFamily="18" charset="-34"/>
              <a:cs typeface="KodchiangUPC" panose="02020603050405020304" pitchFamily="18" charset="-34"/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084" y="2485870"/>
            <a:ext cx="10893832" cy="235756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</a:t>
            </a:r>
            <a:r>
              <a:rPr lang="th-TH" b="1" dirty="0">
                <a:solidFill>
                  <a:srgbClr val="FF33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ไม่ได้</a:t>
            </a:r>
            <a:r>
              <a:rPr lang="th-TH" b="1" dirty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</a:t>
            </a:r>
            <a:r>
              <a:rPr lang="th-TH" b="1" dirty="0">
                <a:solidFill>
                  <a:srgbClr val="00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เพราะ ระเบียบฝึกอบรม พ.ศ. 2549 ข้อ 24 กำหนดว่ากรณีผู้จัดการฝึกอบรมได้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00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ออกค่าใช้จ่ายเกี่ยวกับค่าอาหาร ที่พัก หรือยานพาหนะทั้งหมดให้กับผู้รับการฝึกอบรม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00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แล้ว ให้ผู้เข้ารับการฝึกอบรม</a:t>
            </a:r>
            <a:r>
              <a:rPr lang="th-TH" b="1" dirty="0">
                <a:solidFill>
                  <a:srgbClr val="FF33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งดเบิกจ่าย</a:t>
            </a:r>
            <a:r>
              <a:rPr lang="th-TH" b="1" dirty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</a:t>
            </a:r>
            <a:r>
              <a:rPr lang="th-TH" b="1" dirty="0">
                <a:solidFill>
                  <a:srgbClr val="00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ดังนั้น จึง</a:t>
            </a:r>
            <a:r>
              <a:rPr lang="th-TH" b="1" dirty="0">
                <a:solidFill>
                  <a:srgbClr val="FF33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ไม่สามารถ</a:t>
            </a:r>
            <a:r>
              <a:rPr lang="th-TH" b="1" dirty="0">
                <a:solidFill>
                  <a:srgbClr val="00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นำค่าใช้จ่ายบางส่วน เช่น     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00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ค่าที่พัก</a:t>
            </a:r>
            <a:r>
              <a:rPr lang="th-TH" b="1" dirty="0">
                <a:solidFill>
                  <a:srgbClr val="FF33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ไปเบิกจ่ายจากต้นสังกัดได้ (ที่ กค 0406.4/03915 ลงวันที่ 15 กุมภาพันธ์ 2551)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Picture 2" descr="kapook_23976">
            <a:extLst>
              <a:ext uri="{FF2B5EF4-FFF2-40B4-BE49-F238E27FC236}">
                <a16:creationId xmlns:a16="http://schemas.microsoft.com/office/drawing/2014/main" id="{6E71D921-7149-4C31-B601-CD3FDD59A84B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8002" y="5820454"/>
            <a:ext cx="619125" cy="876300"/>
          </a:xfrm>
          <a:prstGeom prst="rect">
            <a:avLst/>
          </a:prstGeom>
          <a:noFill/>
        </p:spPr>
      </p:pic>
      <p:pic>
        <p:nvPicPr>
          <p:cNvPr id="8" name="Picture 2" descr="kapook_23976">
            <a:extLst>
              <a:ext uri="{FF2B5EF4-FFF2-40B4-BE49-F238E27FC236}">
                <a16:creationId xmlns:a16="http://schemas.microsoft.com/office/drawing/2014/main" id="{3C2F1B6A-35C2-4676-97D0-AD54FFA0F109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875" y="5818394"/>
            <a:ext cx="619125" cy="876300"/>
          </a:xfrm>
          <a:prstGeom prst="rect">
            <a:avLst/>
          </a:prstGeom>
          <a:noFill/>
        </p:spPr>
      </p:pic>
      <p:pic>
        <p:nvPicPr>
          <p:cNvPr id="9" name="Picture 2" descr="kapook_23976">
            <a:extLst>
              <a:ext uri="{FF2B5EF4-FFF2-40B4-BE49-F238E27FC236}">
                <a16:creationId xmlns:a16="http://schemas.microsoft.com/office/drawing/2014/main" id="{046FA94A-B2A9-45C6-9EA6-331E74A9FB4F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3219" y="5818394"/>
            <a:ext cx="619125" cy="876300"/>
          </a:xfrm>
          <a:prstGeom prst="rect">
            <a:avLst/>
          </a:prstGeom>
          <a:noFill/>
        </p:spPr>
      </p:pic>
      <p:pic>
        <p:nvPicPr>
          <p:cNvPr id="10" name="Picture 2" descr="kapook_23976">
            <a:extLst>
              <a:ext uri="{FF2B5EF4-FFF2-40B4-BE49-F238E27FC236}">
                <a16:creationId xmlns:a16="http://schemas.microsoft.com/office/drawing/2014/main" id="{AFF61F1A-9643-407D-A962-F7088F3484E4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0531" y="5818394"/>
            <a:ext cx="619125" cy="876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841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73" y="345096"/>
            <a:ext cx="11016046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  </a:t>
            </a: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	: ประธานในพิธีเปิด-ปิด พาภรรยามาด้วยจะถือเป็นผู้ติดตามได้หรือไม่ และจะเบิกค่าใช้จ่ายจากโครงการได้หรือไม่</a:t>
            </a:r>
            <a:endParaRPr lang="th-TH" altLang="th-TH" sz="4000" b="1" dirty="0">
              <a:solidFill>
                <a:srgbClr val="FF0066"/>
              </a:solidFill>
              <a:latin typeface="Angsana New" panose="02020603050405020304" pitchFamily="18" charset="-34"/>
              <a:cs typeface="KodchiangUPC" panose="02020603050405020304" pitchFamily="18" charset="-34"/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832" y="1760851"/>
            <a:ext cx="11107487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</a:t>
            </a:r>
            <a:r>
              <a:rPr lang="th-TH" b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: ถือเป็นผู้ติดตามได้ และเบิกค่าใช้จ่ายในโครงการได้ โดยผู้จัดจะต้องขออนุมัติค่าใช้จ่ายสำหรับผู้ติดตามไว้ในโครงการจึงจะสามารถเบิกค่าใช้จ่ายจากโครงการได้</a:t>
            </a:r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5AE6BCB4-C057-4138-A297-A48FEA5B1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73" y="3310365"/>
            <a:ext cx="11016046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	: โครงการฝึกอบรมจัดรถรับ-ส่งผู้เข้าอบรม แต่ผู้เข้าอบรมไม่ประสงค์จะขึ้นรถที่จัดให้ จะขอใช้รถยนต์ส่วนตัวเดินทางโดยเบิกเงินชดเชยได้หรือไม่</a:t>
            </a:r>
            <a:endParaRPr lang="th-TH" altLang="th-TH" sz="4000" b="1" dirty="0">
              <a:solidFill>
                <a:srgbClr val="FF0066"/>
              </a:solidFill>
              <a:latin typeface="Angsana New" panose="02020603050405020304" pitchFamily="18" charset="-34"/>
              <a:cs typeface="KodchiangUPC" panose="02020603050405020304" pitchFamily="18" charset="-34"/>
            </a:endParaRP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B3EE3490-F3DC-4537-9258-8D889DEAB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73" y="5013502"/>
            <a:ext cx="11016046" cy="1077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: ไม่ได้ การขอใช้รถยนต์ส่วนตัว ต้องขออนุมัติไว้ในโครงการเพื่อให้ผู้จัดคำนวณค่าใช้จ่ายโครงการได้</a:t>
            </a:r>
          </a:p>
        </p:txBody>
      </p:sp>
    </p:spTree>
    <p:extLst>
      <p:ext uri="{BB962C8B-B14F-4D97-AF65-F5344CB8AC3E}">
        <p14:creationId xmlns:p14="http://schemas.microsoft.com/office/powerpoint/2010/main" val="155826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852" y="269894"/>
            <a:ext cx="10821986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solidFill>
                  <a:srgbClr val="FF0066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	: ใบเสร็จค่าลงทะเบียนต้องแจกแจงรายการค่าใช้จ่ายหรือไม่</a:t>
            </a:r>
          </a:p>
          <a:p>
            <a:pPr>
              <a:spcBef>
                <a:spcPct val="0"/>
              </a:spcBef>
              <a:buNone/>
            </a:pPr>
            <a:endParaRPr lang="th-TH" b="1" dirty="0">
              <a:solidFill>
                <a:srgbClr val="0505CB"/>
              </a:solidFill>
              <a:ea typeface="Times New Roman" panose="02020603050405020304" pitchFamily="18" charset="0"/>
              <a:cs typeface="TH SarabunPSK" panose="020B0500040200020003" pitchFamily="34" charset="-34"/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575" y="1647592"/>
            <a:ext cx="10893832" cy="11757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: ต้องระบุรายการค่าใช้จ่าย แต่ถ้าในโครงการระบุรายการไว้แล้ว ใบเสร็จรับเงินไม่ต้อง 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 แจกแจงก็ได้</a:t>
            </a:r>
          </a:p>
        </p:txBody>
      </p:sp>
      <p:sp>
        <p:nvSpPr>
          <p:cNvPr id="6" name="Rectangle 23">
            <a:extLst>
              <a:ext uri="{FF2B5EF4-FFF2-40B4-BE49-F238E27FC236}">
                <a16:creationId xmlns:a16="http://schemas.microsoft.com/office/drawing/2014/main" id="{54CDE236-CF7E-4FC7-9133-47C1BE4D6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118" y="3160079"/>
            <a:ext cx="10854643" cy="1077218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spcBef>
                <a:spcPct val="0"/>
              </a:spcBef>
              <a:buNone/>
            </a:pPr>
            <a:r>
              <a:rPr lang="th-TH" b="1" dirty="0">
                <a:solidFill>
                  <a:schemeClr val="bg1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	: โครงการอนุมัติอัตราค่าอาหารว่างและเครื่องดื่ม 25 บาท สามารถเบิกค่าอาหารว่างและ</a:t>
            </a:r>
          </a:p>
          <a:p>
            <a:pPr algn="thaiDist"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            เครื่องดื่มในอัตรา 35 บาทได้หรือไม่</a:t>
            </a:r>
          </a:p>
        </p:txBody>
      </p:sp>
      <p:sp>
        <p:nvSpPr>
          <p:cNvPr id="9" name="Rectangle 25">
            <a:extLst>
              <a:ext uri="{FF2B5EF4-FFF2-40B4-BE49-F238E27FC236}">
                <a16:creationId xmlns:a16="http://schemas.microsoft.com/office/drawing/2014/main" id="{37CE242B-1179-46C4-A547-791727F4A1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118" y="4537777"/>
            <a:ext cx="10893832" cy="216059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: หากในโครงการระบุข้อความว่า “ค่าใช้จ่ายทุกรายการสามารถถัวจ่ายได้” และ   </a:t>
            </a:r>
          </a:p>
          <a:p>
            <a:pPr algn="thaiDist">
              <a:spcAft>
                <a:spcPts val="0"/>
              </a:spcAft>
              <a:buNone/>
            </a:pPr>
            <a:r>
              <a:rPr lang="th-TH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งบประมาณในโครงการมีเพียงพอก็สามารถเบิกจ่ายในอัตรา 35 บาทได้ แต่หากไม่ได้ระบุไว้แต่งบประมาณมีเพียงพอก็เสนอขอปรับจาก 25 เป็น 35 บาท โดยเสนอขอผู้มีอำนาจอนุมัติโครงการเป็นผู้อนุมัติ</a:t>
            </a:r>
          </a:p>
        </p:txBody>
      </p:sp>
    </p:spTree>
    <p:extLst>
      <p:ext uri="{BB962C8B-B14F-4D97-AF65-F5344CB8AC3E}">
        <p14:creationId xmlns:p14="http://schemas.microsoft.com/office/powerpoint/2010/main" val="343025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083" y="499098"/>
            <a:ext cx="10854643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	: วันที่ 1-2 ก.ค. 62 ได้รับอนุญาตให้ไปปฏิบัติราชการ และวันที่ 3-5 ก.ค.62 ได้รับอนุญาต</a:t>
            </a:r>
          </a:p>
          <a:p>
            <a:pPr>
              <a:spcBef>
                <a:spcPct val="0"/>
              </a:spcBef>
              <a:buNone/>
            </a:pP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            ให้ไปฝึกอบรม ผู้เบิกจะต้องเบิกค่าใช้จ่ายอย่างไร</a:t>
            </a: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083" y="1946276"/>
            <a:ext cx="10893832" cy="1766637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spcAft>
                <a:spcPts val="0"/>
              </a:spcAft>
              <a:buNone/>
            </a:pPr>
            <a:r>
              <a:rPr lang="th-TH" b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: วันที่ 1-2 เบิกค่าใช้จ่ายตามพระราชกฤษฎีกาค่าใช้จ่ายการเดินทางไปราชการฯ สำหรับ</a:t>
            </a:r>
          </a:p>
          <a:p>
            <a:pPr algn="thaiDist"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 คืนวันที่ 2 ให้เบิกจ่ายจริง ถือว่าไปปฏิบัติราชการเสร็จสิ้นแล้วเป็นการพักค้างแรมเพื่อ </a:t>
            </a:r>
          </a:p>
          <a:p>
            <a:pPr algn="thaiDist"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 เข้ารับการฝึกอบรมในวันรุ่งขึ้น สำหรับวันที่ 3-5 เบิก คชจ.ตามระเบียบฯ ฝึกอบรม</a:t>
            </a:r>
          </a:p>
        </p:txBody>
      </p:sp>
      <p:sp>
        <p:nvSpPr>
          <p:cNvPr id="6" name="Rectangle 23">
            <a:extLst>
              <a:ext uri="{FF2B5EF4-FFF2-40B4-BE49-F238E27FC236}">
                <a16:creationId xmlns:a16="http://schemas.microsoft.com/office/drawing/2014/main" id="{A7513784-241B-481A-8846-589DA025B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272" y="4077833"/>
            <a:ext cx="10854643" cy="830997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endParaRPr lang="th-TH" sz="800" b="1" dirty="0">
              <a:solidFill>
                <a:srgbClr val="0505CB"/>
              </a:solidFill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	: การจัดทำเสื้อให้ผู้เข้ารับการฝึกอบรมสามารถทำได้หรือไม่</a:t>
            </a:r>
          </a:p>
          <a:p>
            <a:pPr>
              <a:spcBef>
                <a:spcPct val="0"/>
              </a:spcBef>
              <a:buNone/>
            </a:pPr>
            <a:endParaRPr lang="th-TH" sz="800" b="1" dirty="0">
              <a:solidFill>
                <a:srgbClr val="0505CB"/>
              </a:solidFill>
              <a:ea typeface="Times New Roman" panose="02020603050405020304" pitchFamily="18" charset="0"/>
              <a:cs typeface="TH SarabunPSK" panose="020B0500040200020003" pitchFamily="34" charset="-34"/>
            </a:endParaRPr>
          </a:p>
        </p:txBody>
      </p:sp>
      <p:sp>
        <p:nvSpPr>
          <p:cNvPr id="9" name="Rectangle 25">
            <a:extLst>
              <a:ext uri="{FF2B5EF4-FFF2-40B4-BE49-F238E27FC236}">
                <a16:creationId xmlns:a16="http://schemas.microsoft.com/office/drawing/2014/main" id="{7921A4C2-38F2-4B22-AE07-9C2ACF96B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677" y="5254821"/>
            <a:ext cx="10893832" cy="11757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: เป็นค่าใช้จ่ายนอกเหนือจากระเบียบฯ ได้กำหนดไว้ให้หัวหน้าส่วนราชการทำความตกลง  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 กับกระทรวงการคลัง</a:t>
            </a:r>
          </a:p>
        </p:txBody>
      </p:sp>
    </p:spTree>
    <p:extLst>
      <p:ext uri="{BB962C8B-B14F-4D97-AF65-F5344CB8AC3E}">
        <p14:creationId xmlns:p14="http://schemas.microsoft.com/office/powerpoint/2010/main" val="204808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678" y="570463"/>
            <a:ext cx="10854643" cy="83099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endParaRPr lang="th-TH" sz="800" b="1" dirty="0"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	: การเบิกค่าสมานาคุณวิทยากรเกินอัตราที่ระเบียบกำหนด ทำได้หรือไม่</a:t>
            </a:r>
          </a:p>
          <a:p>
            <a:pPr>
              <a:spcBef>
                <a:spcPct val="0"/>
              </a:spcBef>
              <a:buNone/>
            </a:pPr>
            <a:endParaRPr lang="th-TH" sz="800" b="1" dirty="0">
              <a:ea typeface="Times New Roman" panose="02020603050405020304" pitchFamily="18" charset="0"/>
              <a:cs typeface="TH SarabunPSK" panose="020B0500040200020003" pitchFamily="34" charset="-34"/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489" y="1946834"/>
            <a:ext cx="10893832" cy="1077218"/>
          </a:xfrm>
          <a:prstGeom prst="rect">
            <a:avLst/>
          </a:prstGeom>
          <a:solidFill>
            <a:srgbClr val="FF0066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th-TH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: เบิกได้ กรณีจำเป็นต้องใช้วิทยากรที่มีความรู้ความสามารถ ประสบการณ์เป็นพิเศษ เพื่อประโยชน์ในการฝึกอบรม โดยให้อยู่ในดุลพินิจของหัวหน้าส่วนราชการเจ้าของงบประมาณ</a:t>
            </a:r>
          </a:p>
        </p:txBody>
      </p:sp>
      <p:sp>
        <p:nvSpPr>
          <p:cNvPr id="6" name="Rectangle 23">
            <a:extLst>
              <a:ext uri="{FF2B5EF4-FFF2-40B4-BE49-F238E27FC236}">
                <a16:creationId xmlns:a16="http://schemas.microsoft.com/office/drawing/2014/main" id="{6C8DFE33-6F17-4383-A77D-C2DA04B4A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678" y="3569426"/>
            <a:ext cx="10854643" cy="1200329"/>
          </a:xfrm>
          <a:prstGeom prst="rect">
            <a:avLst/>
          </a:prstGeom>
          <a:solidFill>
            <a:srgbClr val="FF66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endParaRPr lang="th-TH" sz="800" b="1" dirty="0"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ถาม	: โครงการจัดฝึกอบรมมีการจ้างเหมารถยนต์ไปศึกษาดูงานด้วย ถามว่าจะจัดจ้างเฉพาะค่า</a:t>
            </a:r>
          </a:p>
          <a:p>
            <a:pPr>
              <a:spcBef>
                <a:spcPct val="0"/>
              </a:spcBef>
              <a:buNone/>
            </a:pP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            เช่ารถยนต์ไม่รวมค่าน้ำมันเชื้อเพลิง โดยผู้จัดจะเป็นผู้เบิกค่าน้ำมันเชื้อเพลิงได้หรือไม่</a:t>
            </a:r>
            <a:endParaRPr lang="th-TH" sz="800" b="1" dirty="0">
              <a:ea typeface="Times New Roman" panose="02020603050405020304" pitchFamily="18" charset="0"/>
              <a:cs typeface="TH SarabunPSK" panose="020B0500040200020003" pitchFamily="34" charset="-34"/>
            </a:endParaRPr>
          </a:p>
        </p:txBody>
      </p:sp>
      <p:sp>
        <p:nvSpPr>
          <p:cNvPr id="7" name="Rectangle 25">
            <a:extLst>
              <a:ext uri="{FF2B5EF4-FFF2-40B4-BE49-F238E27FC236}">
                <a16:creationId xmlns:a16="http://schemas.microsoft.com/office/drawing/2014/main" id="{2A32F440-A717-4BBB-8ECF-C110A62E2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678" y="5321356"/>
            <a:ext cx="10893832" cy="11757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th-TH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ตอบ</a:t>
            </a: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	: ไม่ได้ ผู้จัดฝึกอบรมจะเป็นผู้เบิกจ่ายค่าน้ำมันเชื้อเพลิงได้กรณีใช้รถยนต์ส่วนราชการ และ</a:t>
            </a:r>
          </a:p>
          <a:p>
            <a:pPr>
              <a:spcAft>
                <a:spcPts val="0"/>
              </a:spcAft>
              <a:buNone/>
            </a:pPr>
            <a:r>
              <a:rPr lang="th-TH" b="1" dirty="0"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       กรณียืมยานพาหนะจากส่วนราชการหน่วยงานอื่นเท่านั้น</a:t>
            </a:r>
          </a:p>
        </p:txBody>
      </p:sp>
    </p:spTree>
    <p:extLst>
      <p:ext uri="{BB962C8B-B14F-4D97-AF65-F5344CB8AC3E}">
        <p14:creationId xmlns:p14="http://schemas.microsoft.com/office/powerpoint/2010/main" val="225806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FDF2AA0F-2DA8-40D3-87F5-316BBB242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62" y="123111"/>
            <a:ext cx="10837226" cy="304698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FF3300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spcBef>
                <a:spcPct val="0"/>
              </a:spcBef>
              <a:buNone/>
            </a:pPr>
            <a:r>
              <a:rPr lang="th-TH" b="1" dirty="0">
                <a:solidFill>
                  <a:srgbClr val="0505CB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ถาม</a:t>
            </a:r>
            <a:r>
              <a:rPr lang="th-TH" b="1" dirty="0"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th-TH" b="1" dirty="0">
                <a:solidFill>
                  <a:srgbClr val="0000FF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หน่วยงานจัดฝึกอบรมในกรุงเทพฯ แต่ไป</a:t>
            </a:r>
            <a:r>
              <a:rPr lang="th-TH" b="1" dirty="0">
                <a:solidFill>
                  <a:srgbClr val="FF3399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ศึกษาดูงาน</a:t>
            </a:r>
            <a:r>
              <a:rPr lang="th-TH" b="1" dirty="0">
                <a:solidFill>
                  <a:srgbClr val="0000FF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ที่ต่างจังหวัด ซึ่งเป็น</a:t>
            </a:r>
            <a:r>
              <a:rPr lang="th-TH" b="1" dirty="0">
                <a:solidFill>
                  <a:srgbClr val="FF3399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สถานที่ราชการ</a:t>
            </a:r>
            <a:r>
              <a:rPr lang="th-TH" b="1" dirty="0">
                <a:solidFill>
                  <a:srgbClr val="FF0066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 </a:t>
            </a:r>
            <a:r>
              <a:rPr lang="th-TH" b="1" dirty="0">
                <a:solidFill>
                  <a:srgbClr val="0000FF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และมีความจำเป็น</a:t>
            </a:r>
            <a:r>
              <a:rPr lang="th-TH" b="1" dirty="0">
                <a:solidFill>
                  <a:srgbClr val="FF3399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จัดเลี้ยงอาหารในสถานที่เอกชน</a:t>
            </a:r>
            <a:r>
              <a:rPr lang="th-TH" b="1" dirty="0">
                <a:solidFill>
                  <a:srgbClr val="365F91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 </a:t>
            </a:r>
            <a:r>
              <a:rPr lang="th-TH" b="1" dirty="0">
                <a:solidFill>
                  <a:srgbClr val="0000FF"/>
                </a:solidFill>
                <a:ea typeface="Times New Roman" panose="02020603050405020304" pitchFamily="18" charset="0"/>
                <a:cs typeface="TH SarabunPSK" panose="020B0500040200020003" pitchFamily="34" charset="-34"/>
              </a:rPr>
              <a:t>เพราะสถานที่ราชการไม่สะดวก ทำให้มีค่าอาหารสูงกว่าจัดเลี้ยงในสถานที่ราชการ หรือสูงกว่าหลักเกณฑ์ที่ระเบียบกำหนด</a:t>
            </a:r>
            <a:r>
              <a:rPr lang="th-TH" b="1" dirty="0">
                <a:solidFill>
                  <a:srgbClr val="0000FF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จะอาศัยอำนาจตาม ข้อ </a:t>
            </a:r>
            <a:r>
              <a:rPr lang="en-US" b="1" dirty="0">
                <a:solidFill>
                  <a:srgbClr val="0000FF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7</a:t>
            </a:r>
            <a:r>
              <a:rPr lang="th-TH" b="1" dirty="0">
                <a:solidFill>
                  <a:srgbClr val="0000FF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 ของระเบียบฯ ที่กำหนดว่า การเบิก</a:t>
            </a:r>
            <a:r>
              <a:rPr lang="th-TH" b="1" spc="-20" dirty="0">
                <a:solidFill>
                  <a:srgbClr val="0000FF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ค่าใช้จ่ายในการฝึกอบรมฯ นอกเหนือจากที่กำหนดไว้ในระเบียบฯ นี้</a:t>
            </a:r>
            <a:r>
              <a:rPr lang="th-TH" b="1" dirty="0">
                <a:solidFill>
                  <a:srgbClr val="0000FF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 หรือที่กำหนดไว้ แต่ไม่สามารถปฏิบัติได้ตามระเบียบให้อยู่ในดุลพินิจของหัวหน้าส่วนราชการเจ้าของงบประมาณได้หรือไม่ </a:t>
            </a:r>
            <a:r>
              <a:rPr lang="en-US" b="1" dirty="0">
                <a:solidFill>
                  <a:srgbClr val="0000FF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?</a:t>
            </a:r>
            <a:endParaRPr lang="th-TH" altLang="th-TH" sz="4000" b="1" dirty="0">
              <a:solidFill>
                <a:srgbClr val="FF0066"/>
              </a:solidFill>
              <a:latin typeface="Angsana New" panose="02020603050405020304" pitchFamily="18" charset="-34"/>
              <a:cs typeface="KodchiangUPC" panose="02020603050405020304" pitchFamily="18" charset="-34"/>
            </a:endParaRP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0A80AABE-0314-4B22-964D-CBC158D58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756" y="3446238"/>
            <a:ext cx="10893832" cy="317009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thaiDist">
              <a:spcAft>
                <a:spcPts val="0"/>
              </a:spcAft>
              <a:buNone/>
            </a:pPr>
            <a:r>
              <a:rPr lang="th-TH" altLang="th-TH" sz="3000" b="1" dirty="0">
                <a:sym typeface="Wingdings" panose="05000000000000000000" pitchFamily="2" charset="2"/>
              </a:rPr>
              <a:t>ตอบ</a:t>
            </a:r>
            <a:r>
              <a:rPr lang="th-TH" altLang="th-TH" sz="3000" b="1" dirty="0">
                <a:solidFill>
                  <a:srgbClr val="FF3300"/>
                </a:solidFill>
                <a:sym typeface="Wingdings" panose="05000000000000000000" pitchFamily="2" charset="2"/>
              </a:rPr>
              <a:t>        </a:t>
            </a:r>
            <a:r>
              <a:rPr lang="th-TH" b="1" dirty="0">
                <a:solidFill>
                  <a:srgbClr val="FF33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ได้ </a:t>
            </a:r>
            <a:r>
              <a:rPr lang="th-TH" b="1" dirty="0">
                <a:solidFill>
                  <a:srgbClr val="00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การไปศึกษา</a:t>
            </a:r>
            <a:r>
              <a:rPr lang="th-TH" b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ดูงานที่สถานที่ราชการ </a:t>
            </a:r>
            <a:r>
              <a:rPr lang="th-TH" b="1" dirty="0">
                <a:solidFill>
                  <a:srgbClr val="00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แต่จำเป็นต้อง</a:t>
            </a:r>
            <a:r>
              <a:rPr lang="th-TH" b="1" dirty="0">
                <a:solidFill>
                  <a:srgbClr val="FF33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จัดเลี้ยงอาหารที่สถานที่เอกชน</a:t>
            </a:r>
            <a:r>
              <a:rPr lang="th-TH" b="1" dirty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     </a:t>
            </a:r>
            <a:r>
              <a:rPr lang="th-TH" b="1" dirty="0">
                <a:solidFill>
                  <a:srgbClr val="0099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ทำให้อัตราการเบิกจ่ายสูงกว่าสถานที่ราชการ  ซึ่งค่าใช้จ่ายในลักษณะนี้ถือเป็นค่าใช้จ่ายนอกเหนือจากระเบียบฯ ที่กำหนดไว้ แต่ตามระเบียบฯ ข้อ </a:t>
            </a:r>
            <a:r>
              <a:rPr lang="en-US" b="1" dirty="0">
                <a:solidFill>
                  <a:srgbClr val="009900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7</a:t>
            </a:r>
            <a:r>
              <a:rPr lang="th-TH" b="1" dirty="0">
                <a:solidFill>
                  <a:srgbClr val="009900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 ให้อยู่ในดุลพินิจของหัวหน้าส่วนราชการ การเบิกค่าใช้จ่ายในกรณีดังกล่าว จึง</a:t>
            </a:r>
            <a:r>
              <a:rPr lang="th-TH" b="1" dirty="0">
                <a:solidFill>
                  <a:srgbClr val="FF33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H SarabunPSK" panose="020B0500040200020003" pitchFamily="34" charset="-34"/>
              </a:rPr>
              <a:t>อยู่ในดุลพินิจของหัวหน้าส่วนราชการเจ้าของงบประมาณ (ที่ กค </a:t>
            </a:r>
            <a:r>
              <a:rPr lang="en-US" b="1" dirty="0">
                <a:solidFill>
                  <a:srgbClr val="FF3399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0406.4/13825</a:t>
            </a:r>
            <a:r>
              <a:rPr lang="th-TH" b="1" dirty="0">
                <a:solidFill>
                  <a:srgbClr val="FF3399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 ลงวันที่ </a:t>
            </a:r>
            <a:r>
              <a:rPr lang="en-US" b="1" dirty="0">
                <a:solidFill>
                  <a:srgbClr val="FF3399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3</a:t>
            </a:r>
            <a:r>
              <a:rPr lang="th-TH" b="1" dirty="0">
                <a:solidFill>
                  <a:srgbClr val="FF3399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 กรกฎาคม </a:t>
            </a:r>
            <a:r>
              <a:rPr lang="en-US" b="1" dirty="0">
                <a:solidFill>
                  <a:srgbClr val="FF3399"/>
                </a:solidFill>
                <a:latin typeface="TH SarabunPSK" panose="020B0500040200020003" pitchFamily="34" charset="-34"/>
                <a:ea typeface="Times New Roman" panose="02020603050405020304" pitchFamily="18" charset="0"/>
              </a:rPr>
              <a:t>2552)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th-TH" altLang="th-TH" sz="4000" b="1" dirty="0">
              <a:solidFill>
                <a:srgbClr val="0033CC"/>
              </a:solidFill>
              <a:latin typeface="Angsana New" panose="02020603050405020304" pitchFamily="18" charset="-34"/>
              <a:cs typeface="KodchiangUPC" panose="02020603050405020304" pitchFamily="18" charset="-34"/>
            </a:endParaRPr>
          </a:p>
        </p:txBody>
      </p:sp>
      <p:pic>
        <p:nvPicPr>
          <p:cNvPr id="6" name="Picture 13" descr="reply-00000023860">
            <a:extLst>
              <a:ext uri="{FF2B5EF4-FFF2-40B4-BE49-F238E27FC236}">
                <a16:creationId xmlns:a16="http://schemas.microsoft.com/office/drawing/2014/main" id="{F6558DFF-CD86-49C7-AC83-D7622CD361F6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9689" y="6178732"/>
            <a:ext cx="4112622" cy="294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199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1442</Words>
  <Application>Microsoft Office PowerPoint</Application>
  <PresentationFormat>แบบจอกว้าง</PresentationFormat>
  <Paragraphs>63</Paragraphs>
  <Slides>12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7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12</vt:i4>
      </vt:variant>
    </vt:vector>
  </HeadingPairs>
  <TitlesOfParts>
    <vt:vector size="20" baseType="lpstr">
      <vt:lpstr>Angsana New</vt:lpstr>
      <vt:lpstr>Arial</vt:lpstr>
      <vt:lpstr>Calibri</vt:lpstr>
      <vt:lpstr>Calibri Light</vt:lpstr>
      <vt:lpstr>Kartika</vt:lpstr>
      <vt:lpstr>TH SarabunPSK</vt:lpstr>
      <vt:lpstr>Times New Roman</vt:lpstr>
      <vt:lpstr>ธีมของ Office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อาทิตยา ผดุงกิจ</dc:creator>
  <cp:lastModifiedBy>อาทิตยา ผดุงกิจ</cp:lastModifiedBy>
  <cp:revision>16</cp:revision>
  <dcterms:created xsi:type="dcterms:W3CDTF">2020-01-26T15:17:26Z</dcterms:created>
  <dcterms:modified xsi:type="dcterms:W3CDTF">2020-01-28T15:57:20Z</dcterms:modified>
</cp:coreProperties>
</file>